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8737" autoAdjust="0"/>
  </p:normalViewPr>
  <p:slideViewPr>
    <p:cSldViewPr snapToGrid="0">
      <p:cViewPr varScale="1">
        <p:scale>
          <a:sx n="66" d="100"/>
          <a:sy n="66" d="100"/>
        </p:scale>
        <p:origin x="98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B433B-7520-4DF3-BD0B-A8EEC03C6E44}"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39B68-509D-4F06-9919-A830BB509790}" type="slidenum">
              <a:rPr lang="en-US" smtClean="0"/>
              <a:t>‹#›</a:t>
            </a:fld>
            <a:endParaRPr lang="en-US"/>
          </a:p>
        </p:txBody>
      </p:sp>
    </p:spTree>
    <p:extLst>
      <p:ext uri="{BB962C8B-B14F-4D97-AF65-F5344CB8AC3E}">
        <p14:creationId xmlns:p14="http://schemas.microsoft.com/office/powerpoint/2010/main" val="68156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0">
              <a:spcBef>
                <a:spcPts val="0"/>
              </a:spcBef>
              <a:spcAft>
                <a:spcPts val="0"/>
              </a:spcAft>
            </a:pPr>
            <a:r>
              <a:rPr lang="en-US" sz="1400" kern="1200" dirty="0">
                <a:effectLst/>
                <a:latin typeface="+mn-lt"/>
                <a:ea typeface="Times New Roman" panose="02020603050405020304" pitchFamily="18" charset="0"/>
                <a:cs typeface="Calibri" panose="020F0502020204030204" pitchFamily="34" charset="0"/>
              </a:rPr>
              <a:t>THC Increases the Odds You Will Use Other Drugs</a:t>
            </a:r>
          </a:p>
          <a:p>
            <a:pPr marL="142240" marR="0">
              <a:spcBef>
                <a:spcPts val="0"/>
              </a:spcBef>
              <a:spcAft>
                <a:spcPts val="0"/>
              </a:spcAft>
            </a:pPr>
            <a:endParaRPr lang="en-US" sz="1400" kern="1200" dirty="0">
              <a:effectLst/>
              <a:latin typeface="+mn-lt"/>
              <a:ea typeface="Times New Roman" panose="02020603050405020304" pitchFamily="18" charset="0"/>
              <a:cs typeface="Calibri" panose="020F0502020204030204" pitchFamily="34" charset="0"/>
            </a:endParaRPr>
          </a:p>
          <a:p>
            <a:pPr marL="142240" marR="0">
              <a:spcBef>
                <a:spcPts val="0"/>
              </a:spcBef>
              <a:spcAft>
                <a:spcPts val="0"/>
              </a:spcAft>
            </a:pPr>
            <a:r>
              <a:rPr lang="en-US" sz="1400" kern="1200" dirty="0">
                <a:effectLst/>
                <a:latin typeface="+mn-lt"/>
                <a:ea typeface="Times New Roman" panose="02020603050405020304" pitchFamily="18" charset="0"/>
                <a:cs typeface="Calibri" panose="020F0502020204030204" pitchFamily="34" charset="0"/>
              </a:rPr>
              <a:t>According to the 2019 </a:t>
            </a:r>
            <a:r>
              <a:rPr kumimoji="0" lang="en-US" sz="1400" b="0" i="0" u="none" strike="noStrike" kern="0" cap="none" spc="0" normalizeH="0" baseline="0" noProof="0" dirty="0">
                <a:ln>
                  <a:noFill/>
                </a:ln>
                <a:solidFill>
                  <a:prstClr val="white"/>
                </a:solidFill>
                <a:effectLst/>
                <a:uLnTx/>
                <a:uFillTx/>
                <a:latin typeface="+mn-lt"/>
                <a:ea typeface="+mn-ea"/>
                <a:cs typeface="Arial"/>
                <a:sym typeface="Arial"/>
              </a:rPr>
              <a:t>Centers for Disease Control “Youth Risk Behavioral Study,” </a:t>
            </a:r>
            <a:r>
              <a:rPr lang="en-US" sz="1400" dirty="0">
                <a:solidFill>
                  <a:schemeClr val="bg1"/>
                </a:solidFill>
                <a:latin typeface="+mn-lt"/>
              </a:rPr>
              <a:t>HAVING EVER USED marijuana was the TOP co-occurring substance use behavior for high school seniors who have abused opioids in the past 30 days, even OVER ALCOHOL use in the past 30 days. In other words, whether you have ever used THC in your lifetime was the #1 predictor a high school senior will have abused opioids in the past 30 days. Overall, a</a:t>
            </a:r>
            <a:r>
              <a:rPr lang="en-US" sz="1400" dirty="0">
                <a:effectLst/>
                <a:latin typeface="+mn-lt"/>
                <a:ea typeface="Calibri" panose="020F0502020204030204" pitchFamily="34" charset="0"/>
              </a:rPr>
              <a:t>dolescent marijuana users are 2.5 times more likely to abuse prescription opioids. </a:t>
            </a:r>
            <a:endParaRPr lang="en-US" sz="1400" b="0" i="0" u="none" strike="noStrike" baseline="0" dirty="0">
              <a:solidFill>
                <a:srgbClr val="000000"/>
              </a:solidFill>
              <a:latin typeface="+mn-lt"/>
            </a:endParaRPr>
          </a:p>
          <a:p>
            <a:pPr marL="14224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mn-lt"/>
            </a:endParaRPr>
          </a:p>
          <a:p>
            <a:pPr marL="14224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Link to research: </a:t>
            </a:r>
            <a:r>
              <a:rPr lang="en-US" sz="1400" dirty="0">
                <a:latin typeface="+mn-lt"/>
              </a:rPr>
              <a:t>https://www.cdc.gov/mmwr/volumes/69/su/su6901a5.htm#T3_down and </a:t>
            </a:r>
            <a:r>
              <a:rPr lang="en-US" sz="1400" b="0" i="0" u="none" strike="noStrike" baseline="0" dirty="0">
                <a:solidFill>
                  <a:srgbClr val="000000"/>
                </a:solidFill>
                <a:latin typeface="+mn-lt"/>
              </a:rPr>
              <a:t>https://www.ncbi.nlm.nih.gov/pmc/articles/PMC3552239/pdf/nihms388189.pdf</a:t>
            </a:r>
            <a:endParaRPr lang="en-US" sz="1400" kern="1200" dirty="0">
              <a:effectLst/>
              <a:latin typeface="+mn-lt"/>
              <a:ea typeface="Times New Roman" panose="02020603050405020304" pitchFamily="18" charset="0"/>
              <a:cs typeface="Calibri" panose="020F0502020204030204" pitchFamily="34" charset="0"/>
            </a:endParaRPr>
          </a:p>
          <a:p>
            <a:pPr marL="14224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baseline="0" dirty="0">
              <a:solidFill>
                <a:srgbClr val="000000"/>
              </a:solidFill>
              <a:latin typeface="+mn-lt"/>
            </a:endParaRPr>
          </a:p>
          <a:p>
            <a:pPr marL="142240" marR="0">
              <a:spcBef>
                <a:spcPts val="0"/>
              </a:spcBef>
              <a:spcAft>
                <a:spcPts val="0"/>
              </a:spcAft>
            </a:pPr>
            <a:endParaRPr lang="en-US" sz="1400" kern="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039B68-509D-4F06-9919-A830BB509790}" type="slidenum">
              <a:rPr lang="en-US" smtClean="0"/>
              <a:t>1</a:t>
            </a:fld>
            <a:endParaRPr lang="en-US"/>
          </a:p>
        </p:txBody>
      </p:sp>
    </p:spTree>
    <p:extLst>
      <p:ext uri="{BB962C8B-B14F-4D97-AF65-F5344CB8AC3E}">
        <p14:creationId xmlns:p14="http://schemas.microsoft.com/office/powerpoint/2010/main" val="344948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205E-7EB6-E36B-89AE-CFC3B47F9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548AD4-A198-B319-F346-8D56070C2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C6312-8B87-139E-593E-5474DBA46C48}"/>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DC5E29F7-C4BC-F372-DD72-BAED7E023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0CB59-4E4B-0BB4-459D-BCAECE73EDC5}"/>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46301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E19F-97F2-1F30-3874-E2EAB9473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8C895F-8E24-9EAD-AE3B-57E1E064D6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E0164-25CD-C84E-9A5C-3B8E7FD31C47}"/>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4B1874E7-4765-8ADD-BB29-BA5705787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FD6C-83A8-158E-1875-0B6F1BF53A1C}"/>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310787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8E74E-0FFF-97FF-235A-C9603818F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05253-CC27-6AC5-EC5D-A19399B234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D93AD-C24F-2169-C039-84468BD6A00F}"/>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D2A5DA55-D217-EC3E-51A9-6FBCE1F5A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C8DEA-A5D7-41FB-5715-85981962D403}"/>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00296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49E1-CBA6-B3BE-EEDA-CCE5C81AC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CD8E2-23F5-05D6-E815-CEE28693A0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D0E8A-4B57-1E35-1113-C663CF7CD355}"/>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C95D91FA-56D1-2D2D-1951-20FE77F4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138E-8FF4-9178-3863-A4F466FC6AB9}"/>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15836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C5FF-297C-71D3-6314-0D357A6859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E2F73-6CA7-6898-EA66-63AC49786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DB647-994F-B875-3953-DBD9AE9AE7BB}"/>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82F87A36-46FD-2146-98EC-64FC82892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B6854-736A-DA58-C138-55E318F4700C}"/>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74042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1CB8-1DB6-E746-6663-99F880BF6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7BBAF-42F7-DAA6-8112-5295F8D19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FEDC6-FB75-A2B2-AC8A-503BB731BE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2C690-A483-7FFD-1FF0-B7D3D494AAAA}"/>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6" name="Footer Placeholder 5">
            <a:extLst>
              <a:ext uri="{FF2B5EF4-FFF2-40B4-BE49-F238E27FC236}">
                <a16:creationId xmlns:a16="http://schemas.microsoft.com/office/drawing/2014/main" id="{DAC1E851-BDBD-4346-8683-DB5B8BE42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38DA2-DBE1-1E71-88D9-456BF76B213B}"/>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63122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5891-0547-0CD2-9EFD-5622D34CA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57AA7-2BDD-7BDB-571E-462C7CE34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A0763-2A75-E240-0FCE-7509BC01B2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5420D-D0BD-1EEA-EA27-6DEEFFBCA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21D05-9B9E-6A12-A64D-4C1310087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1D3921-3550-44E1-6EE1-D010D8BC100E}"/>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8" name="Footer Placeholder 7">
            <a:extLst>
              <a:ext uri="{FF2B5EF4-FFF2-40B4-BE49-F238E27FC236}">
                <a16:creationId xmlns:a16="http://schemas.microsoft.com/office/drawing/2014/main" id="{86643173-0C49-C088-ACC5-0682315D5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77285-71E2-6C2F-69F2-746CA95CC2D5}"/>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1635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999A-4EDF-0E84-6F57-773DD8A63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D3662-8DBC-398E-192B-B211530855F4}"/>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4" name="Footer Placeholder 3">
            <a:extLst>
              <a:ext uri="{FF2B5EF4-FFF2-40B4-BE49-F238E27FC236}">
                <a16:creationId xmlns:a16="http://schemas.microsoft.com/office/drawing/2014/main" id="{65C63519-F1DD-4B96-560E-E153ECE3E6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149D26-1F0E-EF57-01CB-A25B84EC7490}"/>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402630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2A859-AEDB-A435-5D50-41849FCDC3B0}"/>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3" name="Footer Placeholder 2">
            <a:extLst>
              <a:ext uri="{FF2B5EF4-FFF2-40B4-BE49-F238E27FC236}">
                <a16:creationId xmlns:a16="http://schemas.microsoft.com/office/drawing/2014/main" id="{3A4A5C6D-9702-2DF5-CD73-83801A9DC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9CED5-0E8D-29AF-AE57-3610D28B7F21}"/>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167397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BC85-5A80-533A-E0EF-11E3F28D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B8254-BC70-B104-C13E-95192DA4A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4F6875-9511-13D5-F44D-093AD2FE1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C234C-2D08-3B2B-6B5C-EE4F9F031819}"/>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6" name="Footer Placeholder 5">
            <a:extLst>
              <a:ext uri="{FF2B5EF4-FFF2-40B4-BE49-F238E27FC236}">
                <a16:creationId xmlns:a16="http://schemas.microsoft.com/office/drawing/2014/main" id="{0E352296-F4C5-23C8-DE13-268D8DDF6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51233-4386-A410-584B-B1E3410166AD}"/>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024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C0AF-B482-F697-40BE-DF0F16EC5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A911E3-53AD-364D-C437-E3CC6FDB1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67878-5D40-25DB-13F8-C5740261C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4BA1B-100F-9505-216B-83DFE11C51C4}"/>
              </a:ext>
            </a:extLst>
          </p:cNvPr>
          <p:cNvSpPr>
            <a:spLocks noGrp="1"/>
          </p:cNvSpPr>
          <p:nvPr>
            <p:ph type="dt" sz="half" idx="10"/>
          </p:nvPr>
        </p:nvSpPr>
        <p:spPr/>
        <p:txBody>
          <a:bodyPr/>
          <a:lstStyle/>
          <a:p>
            <a:fld id="{8F310007-07F1-4314-91A2-2E9DE4C515D4}" type="datetimeFigureOut">
              <a:rPr lang="en-US" smtClean="0"/>
              <a:t>2/7/2025</a:t>
            </a:fld>
            <a:endParaRPr lang="en-US"/>
          </a:p>
        </p:txBody>
      </p:sp>
      <p:sp>
        <p:nvSpPr>
          <p:cNvPr id="6" name="Footer Placeholder 5">
            <a:extLst>
              <a:ext uri="{FF2B5EF4-FFF2-40B4-BE49-F238E27FC236}">
                <a16:creationId xmlns:a16="http://schemas.microsoft.com/office/drawing/2014/main" id="{FEB4D1D7-84CE-09DE-335C-DA61F19F2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D6E5F-4637-F4C0-87F6-F64207B2711E}"/>
              </a:ext>
            </a:extLst>
          </p:cNvPr>
          <p:cNvSpPr>
            <a:spLocks noGrp="1"/>
          </p:cNvSpPr>
          <p:nvPr>
            <p:ph type="sldNum" sz="quarter" idx="12"/>
          </p:nvPr>
        </p:nvSpPr>
        <p:spPr/>
        <p:txBody>
          <a:bodyPr/>
          <a:lstStyle/>
          <a:p>
            <a:fld id="{01463A48-8F19-4340-B592-D6814FF17B57}" type="slidenum">
              <a:rPr lang="en-US" smtClean="0"/>
              <a:t>‹#›</a:t>
            </a:fld>
            <a:endParaRPr lang="en-US"/>
          </a:p>
        </p:txBody>
      </p:sp>
    </p:spTree>
    <p:extLst>
      <p:ext uri="{BB962C8B-B14F-4D97-AF65-F5344CB8AC3E}">
        <p14:creationId xmlns:p14="http://schemas.microsoft.com/office/powerpoint/2010/main" val="247170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5D6C8-F1F0-CFB8-3869-0E7F8FC94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77030-D77D-11C0-47A4-93C8D99DF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97626-6391-5A62-7A11-CDC0481D7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007-07F1-4314-91A2-2E9DE4C515D4}" type="datetimeFigureOut">
              <a:rPr lang="en-US" smtClean="0"/>
              <a:t>2/7/2025</a:t>
            </a:fld>
            <a:endParaRPr lang="en-US"/>
          </a:p>
        </p:txBody>
      </p:sp>
      <p:sp>
        <p:nvSpPr>
          <p:cNvPr id="5" name="Footer Placeholder 4">
            <a:extLst>
              <a:ext uri="{FF2B5EF4-FFF2-40B4-BE49-F238E27FC236}">
                <a16:creationId xmlns:a16="http://schemas.microsoft.com/office/drawing/2014/main" id="{3305701E-2F9E-1BC2-DC49-8D241CBFC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AD7E6F-161B-9D7E-F754-D4E9669DA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3A48-8F19-4340-B592-D6814FF17B57}" type="slidenum">
              <a:rPr lang="en-US" smtClean="0"/>
              <a:t>‹#›</a:t>
            </a:fld>
            <a:endParaRPr lang="en-US"/>
          </a:p>
        </p:txBody>
      </p:sp>
    </p:spTree>
    <p:extLst>
      <p:ext uri="{BB962C8B-B14F-4D97-AF65-F5344CB8AC3E}">
        <p14:creationId xmlns:p14="http://schemas.microsoft.com/office/powerpoint/2010/main" val="310421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2B4D9F-464E-CDF7-3F9B-AAA036B8C1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609600"/>
            <a:ext cx="11277600" cy="5638800"/>
          </a:xfrm>
          <a:prstGeom prst="rect">
            <a:avLst/>
          </a:prstGeom>
        </p:spPr>
      </p:pic>
    </p:spTree>
    <p:extLst>
      <p:ext uri="{BB962C8B-B14F-4D97-AF65-F5344CB8AC3E}">
        <p14:creationId xmlns:p14="http://schemas.microsoft.com/office/powerpoint/2010/main" val="2382787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157</Words>
  <Application>Microsoft Office PowerPoint</Application>
  <PresentationFormat>Widescreen</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Stack</dc:creator>
  <cp:lastModifiedBy>Laura Stack</cp:lastModifiedBy>
  <cp:revision>9</cp:revision>
  <dcterms:created xsi:type="dcterms:W3CDTF">2025-02-07T14:43:42Z</dcterms:created>
  <dcterms:modified xsi:type="dcterms:W3CDTF">2025-02-07T23:30:20Z</dcterms:modified>
</cp:coreProperties>
</file>