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78737" autoAdjust="0"/>
  </p:normalViewPr>
  <p:slideViewPr>
    <p:cSldViewPr snapToGrid="0">
      <p:cViewPr varScale="1">
        <p:scale>
          <a:sx n="61" d="100"/>
          <a:sy n="61" d="100"/>
        </p:scale>
        <p:origin x="140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AB433B-7520-4DF3-BD0B-A8EEC03C6E44}" type="datetimeFigureOut">
              <a:rPr lang="en-US" smtClean="0"/>
              <a:t>7/16/2025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039B68-509D-4F06-9919-A830BB509790}" type="slidenum">
              <a:rPr lang="en-US" smtClean="0"/>
              <a:t>‹#›</a:t>
            </a:fld>
            <a:endParaRPr lang="en-US"/>
          </a:p>
        </p:txBody>
      </p:sp>
    </p:spTree>
    <p:extLst>
      <p:ext uri="{BB962C8B-B14F-4D97-AF65-F5344CB8AC3E}">
        <p14:creationId xmlns:p14="http://schemas.microsoft.com/office/powerpoint/2010/main" val="681567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jamanetwork.com/journals/jamapsychiatry/fullarticle/2782160?guestAccessKey=13668b0c-b3e4-45c9-a35c-e4c44d500ea9&amp;utm_source=For_The_Media&amp;utm_medium=referral&amp;utm_campaign=ftm_links&amp;utm_content=tfl&amp;utm_term=072121"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42240" marR="0">
              <a:spcBef>
                <a:spcPts val="0"/>
              </a:spcBef>
              <a:spcAft>
                <a:spcPts val="0"/>
              </a:spcAft>
            </a:pPr>
            <a:r>
              <a:rPr lang="en-US" sz="1400" kern="1200" dirty="0">
                <a:effectLst/>
                <a:latin typeface="+mn-lt"/>
                <a:ea typeface="Times New Roman" panose="02020603050405020304" pitchFamily="18" charset="0"/>
                <a:cs typeface="Calibri" panose="020F0502020204030204" pitchFamily="34" charset="0"/>
              </a:rPr>
              <a:t>THC Can Result in Psychosis or Schizophrenia</a:t>
            </a:r>
          </a:p>
          <a:p>
            <a:pPr marL="142240" marR="0">
              <a:spcBef>
                <a:spcPts val="0"/>
              </a:spcBef>
              <a:spcAft>
                <a:spcPts val="0"/>
              </a:spcAft>
            </a:pPr>
            <a:endParaRPr lang="en-US" sz="1400" kern="1200" dirty="0">
              <a:effectLst/>
              <a:latin typeface="+mn-lt"/>
              <a:ea typeface="Times New Roman" panose="02020603050405020304" pitchFamily="18" charset="0"/>
              <a:cs typeface="Calibri" panose="020F0502020204030204" pitchFamily="34" charset="0"/>
            </a:endParaRPr>
          </a:p>
          <a:p>
            <a:pPr marL="14224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ea typeface="Calibri" panose="020F0502020204030204" pitchFamily="34" charset="0"/>
              </a:rPr>
              <a:t>It’s less common, but when some young people use THC, they can become suspicious and paranoid. This is what started happening to Johnny. Using THC can increase your risk of psychosis 5-fold, which is delusional thinking. </a:t>
            </a:r>
            <a:r>
              <a:rPr lang="en-US" sz="1400">
                <a:latin typeface="Calibri" panose="020F0502020204030204" pitchFamily="34" charset="0"/>
                <a:ea typeface="Calibri" panose="020F0502020204030204" pitchFamily="34" charset="0"/>
              </a:rPr>
              <a:t>With continued use, some young people develop a long-term mental illness called schizophrenia, where the paranoid thoughts don’t go away.</a:t>
            </a:r>
          </a:p>
          <a:p>
            <a:pPr marL="142240" marR="0">
              <a:spcBef>
                <a:spcPts val="0"/>
              </a:spcBef>
              <a:spcAft>
                <a:spcPts val="0"/>
              </a:spcAft>
            </a:pPr>
            <a:endParaRPr lang="en-US" sz="1400" kern="1200" dirty="0">
              <a:effectLst/>
              <a:latin typeface="+mn-lt"/>
              <a:ea typeface="Times New Roman" panose="02020603050405020304" pitchFamily="18" charset="0"/>
              <a:cs typeface="Calibri" panose="020F0502020204030204" pitchFamily="34" charset="0"/>
            </a:endParaRPr>
          </a:p>
          <a:p>
            <a:pPr marL="142240" marR="0">
              <a:spcBef>
                <a:spcPts val="0"/>
              </a:spcBef>
              <a:spcAft>
                <a:spcPts val="0"/>
              </a:spcAft>
            </a:pPr>
            <a:endParaRPr lang="en-US" sz="1400" kern="1200" dirty="0">
              <a:solidFill>
                <a:srgbClr val="212121"/>
              </a:solidFill>
              <a:effectLst/>
              <a:latin typeface="+mn-lt"/>
              <a:ea typeface="Calibri" panose="020F0502020204030204" pitchFamily="34" charset="0"/>
              <a:cs typeface="Calibri" panose="020F0502020204030204" pitchFamily="34" charset="0"/>
            </a:endParaRPr>
          </a:p>
          <a:p>
            <a:pPr algn="l" fontAlgn="base"/>
            <a:r>
              <a:rPr lang="en-US" sz="2000" b="0" i="0" dirty="0">
                <a:solidFill>
                  <a:srgbClr val="000000"/>
                </a:solidFill>
                <a:effectLst/>
                <a:latin typeface="Raleway" pitchFamily="2" charset="0"/>
              </a:rPr>
              <a:t>Schizophrenia is a serious mental health disorder of misinterpretation of reality. Symptoms include hallucinations, delusions, and disordered thinking and behavior. Psychosis (see different library section) is a symptom to being out of touch with reality such as hallucinations, delusions, and disordered thinking. Schizophrenia is a DSM V disorder, while psychosis is a symptom not a disease.</a:t>
            </a:r>
          </a:p>
          <a:p>
            <a:pPr algn="l" fontAlgn="base">
              <a:buFont typeface="Arial" panose="020B0604020202020204" pitchFamily="34" charset="0"/>
              <a:buChar char="•"/>
            </a:pPr>
            <a:r>
              <a:rPr lang="en-US" sz="2000" b="0" i="0" dirty="0">
                <a:solidFill>
                  <a:srgbClr val="000000"/>
                </a:solidFill>
                <a:effectLst/>
                <a:latin typeface="Raleway" pitchFamily="2" charset="0"/>
              </a:rPr>
              <a:t> A study in Demark studied 7,186,834 individuals 16 year and older from 1972 to 2016 and evaluated all people who required psychiatric service for cannabis use or schizophrenia. Cannabis use disorder increased the risk of developing schizophrenia later by 5-fold. This means the adjusted hazard ratio for developing schizophrenia is 5.  The population attributable risk factor (PARF) explains the risk of a disease caused by an offending agent. For example, if no one smoke tobacco we would prevent 90% of lung cancer cases.  The PARF for schizophrenia caused by cannabis increased from 2% in the 1970s and 1980s to 8% in 2016.   This is a 7-fold increase in schizophrenia attributed to cannabis over time. The author states that “Cannabis is not a safe drug.”</a:t>
            </a:r>
          </a:p>
          <a:p>
            <a:pPr algn="l" fontAlgn="base"/>
            <a:r>
              <a:rPr lang="en-US" sz="2000" b="0" i="0" u="none" strike="noStrike" dirty="0" err="1">
                <a:solidFill>
                  <a:srgbClr val="D5AC00"/>
                </a:solidFill>
                <a:effectLst/>
                <a:latin typeface="Raleway" pitchFamily="2" charset="0"/>
                <a:hlinkClick r:id="rId3"/>
              </a:rPr>
              <a:t>Hjorthøj</a:t>
            </a:r>
            <a:r>
              <a:rPr lang="en-US" sz="2000" b="0" i="0" u="none" strike="noStrike" dirty="0">
                <a:solidFill>
                  <a:srgbClr val="D5AC00"/>
                </a:solidFill>
                <a:effectLst/>
                <a:latin typeface="Raleway" pitchFamily="2" charset="0"/>
                <a:hlinkClick r:id="rId3"/>
              </a:rPr>
              <a:t> C, Posselt CM, </a:t>
            </a:r>
            <a:r>
              <a:rPr lang="en-US" sz="2000" b="0" i="0" u="none" strike="noStrike" dirty="0" err="1">
                <a:solidFill>
                  <a:srgbClr val="D5AC00"/>
                </a:solidFill>
                <a:effectLst/>
                <a:latin typeface="Raleway" pitchFamily="2" charset="0"/>
                <a:hlinkClick r:id="rId3"/>
              </a:rPr>
              <a:t>Nordentoft</a:t>
            </a:r>
            <a:r>
              <a:rPr lang="en-US" sz="2000" b="0" i="0" u="none" strike="noStrike" dirty="0">
                <a:solidFill>
                  <a:srgbClr val="D5AC00"/>
                </a:solidFill>
                <a:effectLst/>
                <a:latin typeface="Raleway" pitchFamily="2" charset="0"/>
                <a:hlinkClick r:id="rId3"/>
              </a:rPr>
              <a:t> M. Development Over Time of the Population-Attributable Risk Fraction for Cannabis Use Disorder in Schizophrenia in Denmark. </a:t>
            </a:r>
            <a:r>
              <a:rPr lang="en-US" sz="2000" b="0" i="1" u="none" strike="noStrike" dirty="0">
                <a:solidFill>
                  <a:srgbClr val="D5AC00"/>
                </a:solidFill>
                <a:effectLst/>
                <a:latin typeface="Raleway" pitchFamily="2" charset="0"/>
                <a:hlinkClick r:id="rId3"/>
              </a:rPr>
              <a:t>JAMA Psychiatry.</a:t>
            </a:r>
            <a:r>
              <a:rPr lang="en-US" sz="2000" b="0" i="0" u="none" strike="noStrike" dirty="0">
                <a:solidFill>
                  <a:srgbClr val="D5AC00"/>
                </a:solidFill>
                <a:effectLst/>
                <a:latin typeface="Raleway" pitchFamily="2" charset="0"/>
                <a:hlinkClick r:id="rId3"/>
              </a:rPr>
              <a:t> Published online July 21, 2021. doi:10.1001/jamapsychiatry.2021.1471</a:t>
            </a:r>
            <a:endParaRPr lang="en-US" sz="2000" b="0" i="0" dirty="0">
              <a:solidFill>
                <a:srgbClr val="000000"/>
              </a:solidFill>
              <a:effectLst/>
              <a:latin typeface="Raleway" pitchFamily="2" charset="0"/>
            </a:endParaRPr>
          </a:p>
          <a:p>
            <a:pPr marL="142240" marR="0">
              <a:spcBef>
                <a:spcPts val="0"/>
              </a:spcBef>
              <a:spcAft>
                <a:spcPts val="0"/>
              </a:spcAft>
            </a:pPr>
            <a:endParaRPr lang="en-US" sz="1400" kern="12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fld id="{18039B68-509D-4F06-9919-A830BB509790}" type="slidenum">
              <a:rPr lang="en-US" smtClean="0"/>
              <a:t>1</a:t>
            </a:fld>
            <a:endParaRPr lang="en-US"/>
          </a:p>
        </p:txBody>
      </p:sp>
    </p:spTree>
    <p:extLst>
      <p:ext uri="{BB962C8B-B14F-4D97-AF65-F5344CB8AC3E}">
        <p14:creationId xmlns:p14="http://schemas.microsoft.com/office/powerpoint/2010/main" val="3449483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C205E-7EB6-E36B-89AE-CFC3B47F9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548AD4-A198-B319-F346-8D56070C26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C6312-8B87-139E-593E-5474DBA46C48}"/>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DC5E29F7-C4BC-F372-DD72-BAED7E0236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D0CB59-4E4B-0BB4-459D-BCAECE73EDC5}"/>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463019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AE19F-97F2-1F30-3874-E2EAB94733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8C895F-8E24-9EAD-AE3B-57E1E064D6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4E0164-25CD-C84E-9A5C-3B8E7FD31C47}"/>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4B1874E7-4765-8ADD-BB29-BA5705787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DBFD6C-83A8-158E-1875-0B6F1BF53A1C}"/>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3107875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88E74E-0FFF-97FF-235A-C9603818F46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B05253-CC27-6AC5-EC5D-A19399B234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8D93AD-C24F-2169-C039-84468BD6A00F}"/>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D2A5DA55-D217-EC3E-51A9-6FBCE1F5A5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FC8DEA-A5D7-41FB-5715-85981962D403}"/>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00296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49E1-CBA6-B3BE-EEDA-CCE5C81ACC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DCD8E2-23F5-05D6-E815-CEE28693A0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D0E8A-4B57-1E35-1113-C663CF7CD355}"/>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C95D91FA-56D1-2D2D-1951-20FE77F433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8B138E-8FF4-9178-3863-A4F466FC6AB9}"/>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15836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9C5FF-297C-71D3-6314-0D357A6859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CE2F73-6CA7-6898-EA66-63AC49786C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FDB647-994F-B875-3953-DBD9AE9AE7BB}"/>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82F87A36-46FD-2146-98EC-64FC82892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7B6854-736A-DA58-C138-55E318F4700C}"/>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740426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C1CB8-1DB6-E746-6663-99F880BF67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77BBAF-42F7-DAA6-8112-5295F8D196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DFEDC6-FB75-A2B2-AC8A-503BB731BE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02C690-A483-7FFD-1FF0-B7D3D494AAAA}"/>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DAC1E851-BDBD-4346-8683-DB5B8BE420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F38DA2-DBE1-1E71-88D9-456BF76B213B}"/>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631223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E5891-0547-0CD2-9EFD-5622D34CA62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757AA7-2BDD-7BDB-571E-462C7CE34B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A0763-2A75-E240-0FCE-7509BC01B2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15420D-D0BD-1EEA-EA27-6DEEFFBCAD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F21D05-9B9E-6A12-A64D-4C1310087F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1D3921-3550-44E1-6EE1-D010D8BC100E}"/>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8" name="Footer Placeholder 7">
            <a:extLst>
              <a:ext uri="{FF2B5EF4-FFF2-40B4-BE49-F238E27FC236}">
                <a16:creationId xmlns:a16="http://schemas.microsoft.com/office/drawing/2014/main" id="{86643173-0C49-C088-ACC5-0682315D5F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D77285-71E2-6C2F-69F2-746CA95CC2D5}"/>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1635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9999A-4EDF-0E84-6F57-773DD8A636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1D3662-8DBC-398E-192B-B211530855F4}"/>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4" name="Footer Placeholder 3">
            <a:extLst>
              <a:ext uri="{FF2B5EF4-FFF2-40B4-BE49-F238E27FC236}">
                <a16:creationId xmlns:a16="http://schemas.microsoft.com/office/drawing/2014/main" id="{65C63519-F1DD-4B96-560E-E153ECE3E6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149D26-1F0E-EF57-01CB-A25B84EC7490}"/>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4026302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E2A859-AEDB-A435-5D50-41849FCDC3B0}"/>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3" name="Footer Placeholder 2">
            <a:extLst>
              <a:ext uri="{FF2B5EF4-FFF2-40B4-BE49-F238E27FC236}">
                <a16:creationId xmlns:a16="http://schemas.microsoft.com/office/drawing/2014/main" id="{3A4A5C6D-9702-2DF5-CD73-83801A9DC6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B9CED5-0E8D-29AF-AE57-3610D28B7F21}"/>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167397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FBC85-5A80-533A-E0EF-11E3F28DA2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4B8254-BC70-B104-C13E-95192DA4A6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4F6875-9511-13D5-F44D-093AD2FE13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EC234C-2D08-3B2B-6B5C-EE4F9F031819}"/>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0E352296-F4C5-23C8-DE13-268D8DDF6D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951233-4386-A410-584B-B1E3410166AD}"/>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02498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C0AF-B482-F697-40BE-DF0F16EC54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A911E3-53AD-364D-C437-E3CC6FDB14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E67878-5D40-25DB-13F8-C5740261C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F4BA1B-100F-9505-216B-83DFE11C51C4}"/>
              </a:ext>
            </a:extLst>
          </p:cNvPr>
          <p:cNvSpPr>
            <a:spLocks noGrp="1"/>
          </p:cNvSpPr>
          <p:nvPr>
            <p:ph type="dt" sz="half" idx="10"/>
          </p:nvPr>
        </p:nvSpPr>
        <p:spPr/>
        <p:txBody>
          <a:bodyPr/>
          <a:lstStyle/>
          <a:p>
            <a:fld id="{8F310007-07F1-4314-91A2-2E9DE4C515D4}" type="datetimeFigureOut">
              <a:rPr lang="en-US" smtClean="0"/>
              <a:t>7/16/2025</a:t>
            </a:fld>
            <a:endParaRPr lang="en-US"/>
          </a:p>
        </p:txBody>
      </p:sp>
      <p:sp>
        <p:nvSpPr>
          <p:cNvPr id="6" name="Footer Placeholder 5">
            <a:extLst>
              <a:ext uri="{FF2B5EF4-FFF2-40B4-BE49-F238E27FC236}">
                <a16:creationId xmlns:a16="http://schemas.microsoft.com/office/drawing/2014/main" id="{FEB4D1D7-84CE-09DE-335C-DA61F19F25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BD6E5F-4637-F4C0-87F6-F64207B2711E}"/>
              </a:ext>
            </a:extLst>
          </p:cNvPr>
          <p:cNvSpPr>
            <a:spLocks noGrp="1"/>
          </p:cNvSpPr>
          <p:nvPr>
            <p:ph type="sldNum" sz="quarter" idx="12"/>
          </p:nvPr>
        </p:nvSpPr>
        <p:spPr/>
        <p:txBody>
          <a:bodyPr/>
          <a:lstStyle/>
          <a:p>
            <a:fld id="{01463A48-8F19-4340-B592-D6814FF17B57}" type="slidenum">
              <a:rPr lang="en-US" smtClean="0"/>
              <a:t>‹#›</a:t>
            </a:fld>
            <a:endParaRPr lang="en-US"/>
          </a:p>
        </p:txBody>
      </p:sp>
    </p:spTree>
    <p:extLst>
      <p:ext uri="{BB962C8B-B14F-4D97-AF65-F5344CB8AC3E}">
        <p14:creationId xmlns:p14="http://schemas.microsoft.com/office/powerpoint/2010/main" val="2471705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45D6C8-F1F0-CFB8-3869-0E7F8FC943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A77030-D77D-11C0-47A4-93C8D99DF7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797626-6391-5A62-7A11-CDC0481D7D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10007-07F1-4314-91A2-2E9DE4C515D4}" type="datetimeFigureOut">
              <a:rPr lang="en-US" smtClean="0"/>
              <a:t>7/16/2025</a:t>
            </a:fld>
            <a:endParaRPr lang="en-US"/>
          </a:p>
        </p:txBody>
      </p:sp>
      <p:sp>
        <p:nvSpPr>
          <p:cNvPr id="5" name="Footer Placeholder 4">
            <a:extLst>
              <a:ext uri="{FF2B5EF4-FFF2-40B4-BE49-F238E27FC236}">
                <a16:creationId xmlns:a16="http://schemas.microsoft.com/office/drawing/2014/main" id="{3305701E-2F9E-1BC2-DC49-8D241CBFC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AD7E6F-161B-9D7E-F754-D4E9669DA3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463A48-8F19-4340-B592-D6814FF17B57}" type="slidenum">
              <a:rPr lang="en-US" smtClean="0"/>
              <a:t>‹#›</a:t>
            </a:fld>
            <a:endParaRPr lang="en-US"/>
          </a:p>
        </p:txBody>
      </p:sp>
    </p:spTree>
    <p:extLst>
      <p:ext uri="{BB962C8B-B14F-4D97-AF65-F5344CB8AC3E}">
        <p14:creationId xmlns:p14="http://schemas.microsoft.com/office/powerpoint/2010/main" val="3104211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32B4D9F-464E-CDF7-3F9B-AAA036B8C16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57200" y="609600"/>
            <a:ext cx="11277600" cy="5638800"/>
          </a:xfrm>
          <a:prstGeom prst="rect">
            <a:avLst/>
          </a:prstGeom>
        </p:spPr>
      </p:pic>
    </p:spTree>
    <p:extLst>
      <p:ext uri="{BB962C8B-B14F-4D97-AF65-F5344CB8AC3E}">
        <p14:creationId xmlns:p14="http://schemas.microsoft.com/office/powerpoint/2010/main" val="23827879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323</Words>
  <Application>Microsoft Office PowerPoint</Application>
  <PresentationFormat>Widescreen</PresentationFormat>
  <Paragraphs>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Raleway</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Stack</dc:creator>
  <cp:lastModifiedBy>Laura Stack</cp:lastModifiedBy>
  <cp:revision>17</cp:revision>
  <dcterms:created xsi:type="dcterms:W3CDTF">2025-02-07T14:43:42Z</dcterms:created>
  <dcterms:modified xsi:type="dcterms:W3CDTF">2025-07-16T16:00:04Z</dcterms:modified>
</cp:coreProperties>
</file>