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6" autoAdjust="0"/>
    <p:restoredTop sz="78737" autoAdjust="0"/>
  </p:normalViewPr>
  <p:slideViewPr>
    <p:cSldViewPr snapToGrid="0">
      <p:cViewPr varScale="1">
        <p:scale>
          <a:sx n="61" d="100"/>
          <a:sy n="61" d="100"/>
        </p:scale>
        <p:origin x="1402" y="58"/>
      </p:cViewPr>
      <p:guideLst/>
    </p:cSldViewPr>
  </p:slideViewPr>
  <p:notesTextViewPr>
    <p:cViewPr>
      <p:scale>
        <a:sx n="1" d="1"/>
        <a:sy n="1" d="1"/>
      </p:scale>
      <p:origin x="0" y="-197"/>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AB433B-7520-4DF3-BD0B-A8EEC03C6E44}" type="datetimeFigureOut">
              <a:rPr lang="en-US" smtClean="0"/>
              <a:t>7/16/2025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039B68-509D-4F06-9919-A830BB509790}" type="slidenum">
              <a:rPr lang="en-US" smtClean="0"/>
              <a:t>‹#›</a:t>
            </a:fld>
            <a:endParaRPr lang="en-US"/>
          </a:p>
        </p:txBody>
      </p:sp>
    </p:spTree>
    <p:extLst>
      <p:ext uri="{BB962C8B-B14F-4D97-AF65-F5344CB8AC3E}">
        <p14:creationId xmlns:p14="http://schemas.microsoft.com/office/powerpoint/2010/main" val="681567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pubmed.ncbi.nlm.nih.gov/22775447/"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42240" marR="0">
              <a:spcBef>
                <a:spcPts val="0"/>
              </a:spcBef>
              <a:spcAft>
                <a:spcPts val="0"/>
              </a:spcAft>
            </a:pPr>
            <a:r>
              <a:rPr lang="en-US" sz="1400" kern="1200" dirty="0">
                <a:effectLst/>
                <a:latin typeface="+mn-lt"/>
                <a:ea typeface="Times New Roman" panose="02020603050405020304" pitchFamily="18" charset="0"/>
                <a:cs typeface="Calibri" panose="020F0502020204030204" pitchFamily="34" charset="0"/>
              </a:rPr>
              <a:t>THC Causes Increased Anxiety and Depression</a:t>
            </a:r>
          </a:p>
          <a:p>
            <a:pPr marL="142240" marR="0">
              <a:spcBef>
                <a:spcPts val="0"/>
              </a:spcBef>
              <a:spcAft>
                <a:spcPts val="0"/>
              </a:spcAft>
            </a:pPr>
            <a:endParaRPr lang="en-US" sz="1400" kern="1200" dirty="0">
              <a:solidFill>
                <a:srgbClr val="212121"/>
              </a:solidFill>
              <a:effectLst/>
              <a:latin typeface="+mn-lt"/>
              <a:ea typeface="Calibri" panose="020F0502020204030204" pitchFamily="34" charset="0"/>
              <a:cs typeface="Calibri" panose="020F0502020204030204" pitchFamily="34" charset="0"/>
            </a:endParaRPr>
          </a:p>
          <a:p>
            <a:pPr marL="139700" indent="0">
              <a:buNone/>
            </a:pPr>
            <a:r>
              <a:rPr lang="en-US" sz="1200" dirty="0"/>
              <a:t>Some young people say they use THC because it helps them chill out, reduce anxiety, or control stress. And in the short term, you might feel it’s helping you with those things. But in the LONG term due to changes in neurological development, it increases mental health issues, not decreases it. We see a greater onset of depression and generalized anxiety disorder in young people. </a:t>
            </a:r>
          </a:p>
          <a:p>
            <a:pPr marL="139700" indent="0">
              <a:buNone/>
            </a:pPr>
            <a:endParaRPr lang="en-US" sz="1200" dirty="0"/>
          </a:p>
          <a:p>
            <a:pPr marL="139700" indent="0">
              <a:buNone/>
            </a:pPr>
            <a:r>
              <a:rPr lang="en-US" sz="1200" b="0" i="0" u="none" strike="noStrike" dirty="0">
                <a:solidFill>
                  <a:srgbClr val="D5AC00"/>
                </a:solidFill>
                <a:effectLst/>
                <a:latin typeface="Raleway" pitchFamily="2" charset="0"/>
                <a:hlinkClick r:id="rId3"/>
              </a:rPr>
              <a:t>Degenhardt et al. The persistence of the association between adolescent cannabis use and common mental health disorder into young adulthood. </a:t>
            </a:r>
            <a:r>
              <a:rPr lang="en-US" sz="1200" b="0" i="1" u="none" strike="noStrike" dirty="0">
                <a:solidFill>
                  <a:srgbClr val="D5AC00"/>
                </a:solidFill>
                <a:effectLst/>
                <a:latin typeface="Raleway" pitchFamily="2" charset="0"/>
                <a:hlinkClick r:id="rId3"/>
              </a:rPr>
              <a:t>Addiction.</a:t>
            </a:r>
            <a:r>
              <a:rPr lang="en-US" sz="1200" b="0" i="0" u="none" strike="noStrike" dirty="0">
                <a:solidFill>
                  <a:srgbClr val="D5AC00"/>
                </a:solidFill>
                <a:effectLst/>
                <a:latin typeface="Raleway" pitchFamily="2" charset="0"/>
                <a:hlinkClick r:id="rId3"/>
              </a:rPr>
              <a:t> 2013 Jan;108(1):124-33.  </a:t>
            </a:r>
            <a:r>
              <a:rPr lang="en-US" sz="1200" b="0" i="0" u="none" strike="noStrike" dirty="0" err="1">
                <a:solidFill>
                  <a:srgbClr val="D5AC00"/>
                </a:solidFill>
                <a:effectLst/>
                <a:latin typeface="Raleway" pitchFamily="2" charset="0"/>
                <a:hlinkClick r:id="rId3"/>
              </a:rPr>
              <a:t>doi</a:t>
            </a:r>
            <a:r>
              <a:rPr lang="en-US" sz="1200" b="0" i="0" u="none" strike="noStrike">
                <a:solidFill>
                  <a:srgbClr val="D5AC00"/>
                </a:solidFill>
                <a:effectLst/>
                <a:latin typeface="Raleway" pitchFamily="2" charset="0"/>
                <a:hlinkClick r:id="rId3"/>
              </a:rPr>
              <a:t>: 10.1111/j.1360-0443.2012.04015.</a:t>
            </a:r>
            <a:endParaRPr lang="en-US" sz="1200"/>
          </a:p>
          <a:p>
            <a:pPr marL="142240" marR="0">
              <a:spcBef>
                <a:spcPts val="0"/>
              </a:spcBef>
              <a:spcAft>
                <a:spcPts val="0"/>
              </a:spcAft>
            </a:pPr>
            <a:endParaRPr lang="en-US" sz="1400" kern="12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Slide Number Placeholder 3"/>
          <p:cNvSpPr>
            <a:spLocks noGrp="1"/>
          </p:cNvSpPr>
          <p:nvPr>
            <p:ph type="sldNum" sz="quarter" idx="5"/>
          </p:nvPr>
        </p:nvSpPr>
        <p:spPr/>
        <p:txBody>
          <a:bodyPr/>
          <a:lstStyle/>
          <a:p>
            <a:fld id="{18039B68-509D-4F06-9919-A830BB509790}" type="slidenum">
              <a:rPr lang="en-US" smtClean="0"/>
              <a:t>1</a:t>
            </a:fld>
            <a:endParaRPr lang="en-US"/>
          </a:p>
        </p:txBody>
      </p:sp>
    </p:spTree>
    <p:extLst>
      <p:ext uri="{BB962C8B-B14F-4D97-AF65-F5344CB8AC3E}">
        <p14:creationId xmlns:p14="http://schemas.microsoft.com/office/powerpoint/2010/main" val="3449483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C205E-7EB6-E36B-89AE-CFC3B47F9E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548AD4-A198-B319-F346-8D56070C26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A6C6312-8B87-139E-593E-5474DBA46C48}"/>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5" name="Footer Placeholder 4">
            <a:extLst>
              <a:ext uri="{FF2B5EF4-FFF2-40B4-BE49-F238E27FC236}">
                <a16:creationId xmlns:a16="http://schemas.microsoft.com/office/drawing/2014/main" id="{DC5E29F7-C4BC-F372-DD72-BAED7E0236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D0CB59-4E4B-0BB4-459D-BCAECE73EDC5}"/>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1463019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AE19F-97F2-1F30-3874-E2EAB94733F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98C895F-8E24-9EAD-AE3B-57E1E064D67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4E0164-25CD-C84E-9A5C-3B8E7FD31C47}"/>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5" name="Footer Placeholder 4">
            <a:extLst>
              <a:ext uri="{FF2B5EF4-FFF2-40B4-BE49-F238E27FC236}">
                <a16:creationId xmlns:a16="http://schemas.microsoft.com/office/drawing/2014/main" id="{4B1874E7-4765-8ADD-BB29-BA57057878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DBFD6C-83A8-158E-1875-0B6F1BF53A1C}"/>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3107875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88E74E-0FFF-97FF-235A-C9603818F46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0B05253-CC27-6AC5-EC5D-A19399B234F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8D93AD-C24F-2169-C039-84468BD6A00F}"/>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5" name="Footer Placeholder 4">
            <a:extLst>
              <a:ext uri="{FF2B5EF4-FFF2-40B4-BE49-F238E27FC236}">
                <a16:creationId xmlns:a16="http://schemas.microsoft.com/office/drawing/2014/main" id="{D2A5DA55-D217-EC3E-51A9-6FBCE1F5A5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FC8DEA-A5D7-41FB-5715-85981962D403}"/>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1002961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49E1-CBA6-B3BE-EEDA-CCE5C81ACC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DCD8E2-23F5-05D6-E815-CEE28693A0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8D0E8A-4B57-1E35-1113-C663CF7CD355}"/>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5" name="Footer Placeholder 4">
            <a:extLst>
              <a:ext uri="{FF2B5EF4-FFF2-40B4-BE49-F238E27FC236}">
                <a16:creationId xmlns:a16="http://schemas.microsoft.com/office/drawing/2014/main" id="{C95D91FA-56D1-2D2D-1951-20FE77F433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8B138E-8FF4-9178-3863-A4F466FC6AB9}"/>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2158369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9C5FF-297C-71D3-6314-0D357A68598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FCE2F73-6CA7-6898-EA66-63AC49786C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DFDB647-994F-B875-3953-DBD9AE9AE7BB}"/>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5" name="Footer Placeholder 4">
            <a:extLst>
              <a:ext uri="{FF2B5EF4-FFF2-40B4-BE49-F238E27FC236}">
                <a16:creationId xmlns:a16="http://schemas.microsoft.com/office/drawing/2014/main" id="{82F87A36-46FD-2146-98EC-64FC828928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7B6854-736A-DA58-C138-55E318F4700C}"/>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740426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C1CB8-1DB6-E746-6663-99F880BF67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77BBAF-42F7-DAA6-8112-5295F8D1968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ADFEDC6-FB75-A2B2-AC8A-503BB731BED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E02C690-A483-7FFD-1FF0-B7D3D494AAAA}"/>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6" name="Footer Placeholder 5">
            <a:extLst>
              <a:ext uri="{FF2B5EF4-FFF2-40B4-BE49-F238E27FC236}">
                <a16:creationId xmlns:a16="http://schemas.microsoft.com/office/drawing/2014/main" id="{DAC1E851-BDBD-4346-8683-DB5B8BE420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F38DA2-DBE1-1E71-88D9-456BF76B213B}"/>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1631223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E5891-0547-0CD2-9EFD-5622D34CA62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5757AA7-2BDD-7BDB-571E-462C7CE34B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E9A0763-2A75-E240-0FCE-7509BC01B2A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C15420D-D0BD-1EEA-EA27-6DEEFFBCAD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EF21D05-9B9E-6A12-A64D-4C1310087FC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01D3921-3550-44E1-6EE1-D010D8BC100E}"/>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8" name="Footer Placeholder 7">
            <a:extLst>
              <a:ext uri="{FF2B5EF4-FFF2-40B4-BE49-F238E27FC236}">
                <a16:creationId xmlns:a16="http://schemas.microsoft.com/office/drawing/2014/main" id="{86643173-0C49-C088-ACC5-0682315D5FC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8D77285-71E2-6C2F-69F2-746CA95CC2D5}"/>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216350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9999A-4EDF-0E84-6F57-773DD8A6367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A1D3662-8DBC-398E-192B-B211530855F4}"/>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4" name="Footer Placeholder 3">
            <a:extLst>
              <a:ext uri="{FF2B5EF4-FFF2-40B4-BE49-F238E27FC236}">
                <a16:creationId xmlns:a16="http://schemas.microsoft.com/office/drawing/2014/main" id="{65C63519-F1DD-4B96-560E-E153ECE3E6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8149D26-1F0E-EF57-01CB-A25B84EC7490}"/>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4026302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E2A859-AEDB-A435-5D50-41849FCDC3B0}"/>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3" name="Footer Placeholder 2">
            <a:extLst>
              <a:ext uri="{FF2B5EF4-FFF2-40B4-BE49-F238E27FC236}">
                <a16:creationId xmlns:a16="http://schemas.microsoft.com/office/drawing/2014/main" id="{3A4A5C6D-9702-2DF5-CD73-83801A9DC6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FB9CED5-0E8D-29AF-AE57-3610D28B7F21}"/>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1673979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FBC85-5A80-533A-E0EF-11E3F28DA2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C4B8254-BC70-B104-C13E-95192DA4A6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A4F6875-9511-13D5-F44D-093AD2FE13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EC234C-2D08-3B2B-6B5C-EE4F9F031819}"/>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6" name="Footer Placeholder 5">
            <a:extLst>
              <a:ext uri="{FF2B5EF4-FFF2-40B4-BE49-F238E27FC236}">
                <a16:creationId xmlns:a16="http://schemas.microsoft.com/office/drawing/2014/main" id="{0E352296-F4C5-23C8-DE13-268D8DDF6D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951233-4386-A410-584B-B1E3410166AD}"/>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202498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7C0AF-B482-F697-40BE-DF0F16EC54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3A911E3-53AD-364D-C437-E3CC6FDB14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E67878-5D40-25DB-13F8-C5740261C8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F4BA1B-100F-9505-216B-83DFE11C51C4}"/>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6" name="Footer Placeholder 5">
            <a:extLst>
              <a:ext uri="{FF2B5EF4-FFF2-40B4-BE49-F238E27FC236}">
                <a16:creationId xmlns:a16="http://schemas.microsoft.com/office/drawing/2014/main" id="{FEB4D1D7-84CE-09DE-335C-DA61F19F25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BD6E5F-4637-F4C0-87F6-F64207B2711E}"/>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2471705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45D6C8-F1F0-CFB8-3869-0E7F8FC943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4A77030-D77D-11C0-47A4-93C8D99DF7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797626-6391-5A62-7A11-CDC0481D7D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310007-07F1-4314-91A2-2E9DE4C515D4}" type="datetimeFigureOut">
              <a:rPr lang="en-US" smtClean="0"/>
              <a:t>7/16/2025</a:t>
            </a:fld>
            <a:endParaRPr lang="en-US"/>
          </a:p>
        </p:txBody>
      </p:sp>
      <p:sp>
        <p:nvSpPr>
          <p:cNvPr id="5" name="Footer Placeholder 4">
            <a:extLst>
              <a:ext uri="{FF2B5EF4-FFF2-40B4-BE49-F238E27FC236}">
                <a16:creationId xmlns:a16="http://schemas.microsoft.com/office/drawing/2014/main" id="{3305701E-2F9E-1BC2-DC49-8D241CBFC9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CAD7E6F-161B-9D7E-F754-D4E9669DA32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463A48-8F19-4340-B592-D6814FF17B57}" type="slidenum">
              <a:rPr lang="en-US" smtClean="0"/>
              <a:t>‹#›</a:t>
            </a:fld>
            <a:endParaRPr lang="en-US"/>
          </a:p>
        </p:txBody>
      </p:sp>
    </p:spTree>
    <p:extLst>
      <p:ext uri="{BB962C8B-B14F-4D97-AF65-F5344CB8AC3E}">
        <p14:creationId xmlns:p14="http://schemas.microsoft.com/office/powerpoint/2010/main" val="3104211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D32B4D9F-464E-CDF7-3F9B-AAA036B8C16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57200" y="609600"/>
            <a:ext cx="11277600" cy="5638800"/>
          </a:xfrm>
          <a:prstGeom prst="rect">
            <a:avLst/>
          </a:prstGeom>
        </p:spPr>
      </p:pic>
    </p:spTree>
    <p:extLst>
      <p:ext uri="{BB962C8B-B14F-4D97-AF65-F5344CB8AC3E}">
        <p14:creationId xmlns:p14="http://schemas.microsoft.com/office/powerpoint/2010/main" val="23827879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120</Words>
  <Application>Microsoft Office PowerPoint</Application>
  <PresentationFormat>Widescreen</PresentationFormat>
  <Paragraphs>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Raleway</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Stack</dc:creator>
  <cp:lastModifiedBy>Laura Stack</cp:lastModifiedBy>
  <cp:revision>18</cp:revision>
  <dcterms:created xsi:type="dcterms:W3CDTF">2025-02-07T14:43:42Z</dcterms:created>
  <dcterms:modified xsi:type="dcterms:W3CDTF">2025-07-16T15:57:14Z</dcterms:modified>
</cp:coreProperties>
</file>