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78737" autoAdjust="0"/>
  </p:normalViewPr>
  <p:slideViewPr>
    <p:cSldViewPr snapToGrid="0">
      <p:cViewPr varScale="1">
        <p:scale>
          <a:sx n="61" d="100"/>
          <a:sy n="61" d="100"/>
        </p:scale>
        <p:origin x="1402" y="58"/>
      </p:cViewPr>
      <p:guideLst/>
    </p:cSldViewPr>
  </p:slideViewPr>
  <p:notesTextViewPr>
    <p:cViewPr>
      <p:scale>
        <a:sx n="1" d="1"/>
        <a:sy n="1" d="1"/>
      </p:scale>
      <p:origin x="0" y="-14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AB433B-7520-4DF3-BD0B-A8EEC03C6E44}"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39B68-509D-4F06-9919-A830BB509790}" type="slidenum">
              <a:rPr lang="en-US" smtClean="0"/>
              <a:t>‹#›</a:t>
            </a:fld>
            <a:endParaRPr lang="en-US"/>
          </a:p>
        </p:txBody>
      </p:sp>
    </p:spTree>
    <p:extLst>
      <p:ext uri="{BB962C8B-B14F-4D97-AF65-F5344CB8AC3E}">
        <p14:creationId xmlns:p14="http://schemas.microsoft.com/office/powerpoint/2010/main" val="681567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jamanetwork.com/journals/jamapsychiatry/article-abstract/2788264"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42240" marR="0">
              <a:spcBef>
                <a:spcPts val="0"/>
              </a:spcBef>
              <a:spcAft>
                <a:spcPts val="0"/>
              </a:spcAft>
            </a:pPr>
            <a:r>
              <a:rPr lang="en-US" sz="1400" kern="1200" dirty="0">
                <a:effectLst/>
                <a:latin typeface="+mn-lt"/>
                <a:ea typeface="Times New Roman" panose="02020603050405020304" pitchFamily="18" charset="0"/>
                <a:cs typeface="Calibri" panose="020F0502020204030204" pitchFamily="34" charset="0"/>
              </a:rPr>
              <a:t>THC Makes You A Worse Driver</a:t>
            </a:r>
          </a:p>
          <a:p>
            <a:pPr marL="142240" marR="0">
              <a:spcBef>
                <a:spcPts val="0"/>
              </a:spcBef>
              <a:spcAft>
                <a:spcPts val="0"/>
              </a:spcAft>
            </a:pPr>
            <a:endParaRPr lang="en-US" sz="1400" kern="1200" dirty="0">
              <a:effectLst/>
              <a:latin typeface="+mn-lt"/>
              <a:ea typeface="Calibri" panose="020F0502020204030204" pitchFamily="34" charset="0"/>
              <a:cs typeface="Calibri" panose="020F0502020204030204" pitchFamily="34" charset="0"/>
            </a:endParaRPr>
          </a:p>
          <a:p>
            <a:pPr marL="142240" marR="0">
              <a:spcBef>
                <a:spcPts val="0"/>
              </a:spcBef>
              <a:spcAft>
                <a:spcPts val="0"/>
              </a:spcAft>
            </a:pPr>
            <a:r>
              <a:rPr lang="en-US" sz="1400" dirty="0">
                <a:latin typeface="Calibri" panose="020F0502020204030204" pitchFamily="34" charset="0"/>
                <a:ea typeface="Calibri" panose="020F0502020204030204" pitchFamily="34" charset="0"/>
              </a:rPr>
              <a:t>THC binds with receptors in the basal ganglia and cerebellum, decreasing reaction time and coordination. Getting into a car with someone who has been using THC means you’re literally putting your life in their hands, as THC is incredibly incapacitating. It is never safe to drive impaired on any substance.</a:t>
            </a:r>
          </a:p>
          <a:p>
            <a:pPr marL="142240" marR="0">
              <a:spcBef>
                <a:spcPts val="0"/>
              </a:spcBef>
              <a:spcAft>
                <a:spcPts val="0"/>
              </a:spcAft>
            </a:pPr>
            <a:endParaRPr lang="en-US" sz="1400" kern="1200" dirty="0">
              <a:effectLst/>
              <a:latin typeface="Calibri" panose="020F0502020204030204" pitchFamily="34" charset="0"/>
              <a:ea typeface="Times New Roman" panose="02020603050405020304" pitchFamily="18" charset="0"/>
              <a:cs typeface="Calibri" panose="020F0502020204030204" pitchFamily="34" charset="0"/>
            </a:endParaRPr>
          </a:p>
          <a:p>
            <a:pPr marL="142240" marR="0">
              <a:spcBef>
                <a:spcPts val="0"/>
              </a:spcBef>
              <a:spcAft>
                <a:spcPts val="0"/>
              </a:spcAft>
            </a:pPr>
            <a:r>
              <a:rPr lang="en-US" sz="2000" b="0" i="0" dirty="0">
                <a:solidFill>
                  <a:srgbClr val="1C216B"/>
                </a:solidFill>
                <a:effectLst/>
                <a:latin typeface="Raleway" pitchFamily="2" charset="0"/>
              </a:rPr>
              <a:t>Driving is impaired for up to 4.5 hours after smoking cannabis despite a false sense of driving safety</a:t>
            </a:r>
            <a:r>
              <a:rPr lang="en-US" sz="1400" b="0" i="0" kern="1200" dirty="0">
                <a:solidFill>
                  <a:srgbClr val="1C216B"/>
                </a:solidFill>
                <a:effectLst/>
                <a:latin typeface="Calibri" panose="020F0502020204030204" pitchFamily="34" charset="0"/>
                <a:cs typeface="Calibri" panose="020F0502020204030204" pitchFamily="34" charset="0"/>
              </a:rPr>
              <a:t>. </a:t>
            </a:r>
            <a:r>
              <a:rPr lang="en-US" sz="2000" b="0" i="0" dirty="0">
                <a:solidFill>
                  <a:srgbClr val="000000"/>
                </a:solidFill>
                <a:effectLst/>
                <a:latin typeface="Raleway" pitchFamily="2" charset="0"/>
              </a:rPr>
              <a:t>191 Participants were given driving simulation test after smoking placebo, 5.9% or 13.4% THC.  increasing willingness to drive at 1 hour 30 minutes may indicate a false sense of driving safety. Worse driving performance is evident for several hours post smoking in many users</a:t>
            </a:r>
            <a:r>
              <a:rPr lang="en-US" sz="1400" b="0" i="0" kern="1200" dirty="0">
                <a:solidFill>
                  <a:srgbClr val="000000"/>
                </a:solidFill>
                <a:effectLst/>
                <a:latin typeface="Calibri" panose="020F0502020204030204" pitchFamily="34" charset="0"/>
                <a:cs typeface="Calibri" panose="020F0502020204030204" pitchFamily="34" charset="0"/>
              </a:rPr>
              <a:t>. </a:t>
            </a:r>
            <a:r>
              <a:rPr lang="en-US" sz="2000" b="0" i="0" u="none" strike="noStrike" dirty="0">
                <a:solidFill>
                  <a:srgbClr val="D5AC00"/>
                </a:solidFill>
                <a:effectLst/>
                <a:latin typeface="Raleway" pitchFamily="2" charset="0"/>
                <a:hlinkClick r:id="rId3"/>
              </a:rPr>
              <a:t>Marcotte TD, </a:t>
            </a:r>
            <a:r>
              <a:rPr lang="en-US" sz="2000" b="0" i="0" u="none" strike="noStrike" dirty="0" err="1">
                <a:solidFill>
                  <a:srgbClr val="D5AC00"/>
                </a:solidFill>
                <a:effectLst/>
                <a:latin typeface="Raleway" pitchFamily="2" charset="0"/>
                <a:hlinkClick r:id="rId3"/>
              </a:rPr>
              <a:t>Umlauf</a:t>
            </a:r>
            <a:r>
              <a:rPr lang="en-US" sz="2000" b="0" i="0" u="none" strike="noStrike" dirty="0">
                <a:solidFill>
                  <a:srgbClr val="D5AC00"/>
                </a:solidFill>
                <a:effectLst/>
                <a:latin typeface="Raleway" pitchFamily="2" charset="0"/>
                <a:hlinkClick r:id="rId3"/>
              </a:rPr>
              <a:t> A, </a:t>
            </a:r>
            <a:r>
              <a:rPr lang="en-US" sz="2000" b="0" i="0" u="none" strike="noStrike" dirty="0" err="1">
                <a:solidFill>
                  <a:srgbClr val="D5AC00"/>
                </a:solidFill>
                <a:effectLst/>
                <a:latin typeface="Raleway" pitchFamily="2" charset="0"/>
                <a:hlinkClick r:id="rId3"/>
              </a:rPr>
              <a:t>Grelotti</a:t>
            </a:r>
            <a:r>
              <a:rPr lang="en-US" sz="2000" b="0" i="0" u="none" strike="noStrike" dirty="0">
                <a:solidFill>
                  <a:srgbClr val="D5AC00"/>
                </a:solidFill>
                <a:effectLst/>
                <a:latin typeface="Raleway" pitchFamily="2" charset="0"/>
                <a:hlinkClick r:id="rId3"/>
              </a:rPr>
              <a:t> DJ, et al. Driving Performance and Cannabis Users’ Perception of Safety: A Randomized Clinical Trial . JAMA Psychiatry. 2022;79(3):201–209. </a:t>
            </a:r>
            <a:r>
              <a:rPr lang="en-US" sz="2000" b="0" i="0" u="none" strike="noStrike">
                <a:solidFill>
                  <a:srgbClr val="D5AC00"/>
                </a:solidFill>
                <a:effectLst/>
                <a:latin typeface="Raleway" pitchFamily="2" charset="0"/>
                <a:hlinkClick r:id="rId3"/>
              </a:rPr>
              <a:t>doi:10.1001/jamapsychiatry.2021.4037</a:t>
            </a:r>
            <a:endParaRPr lang="en-US" sz="1400" kern="1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18039B68-509D-4F06-9919-A830BB509790}" type="slidenum">
              <a:rPr lang="en-US" smtClean="0"/>
              <a:t>1</a:t>
            </a:fld>
            <a:endParaRPr lang="en-US"/>
          </a:p>
        </p:txBody>
      </p:sp>
    </p:spTree>
    <p:extLst>
      <p:ext uri="{BB962C8B-B14F-4D97-AF65-F5344CB8AC3E}">
        <p14:creationId xmlns:p14="http://schemas.microsoft.com/office/powerpoint/2010/main" val="3449483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C205E-7EB6-E36B-89AE-CFC3B47F9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548AD4-A198-B319-F346-8D56070C26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C6312-8B87-139E-593E-5474DBA46C48}"/>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DC5E29F7-C4BC-F372-DD72-BAED7E023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D0CB59-4E4B-0BB4-459D-BCAECE73EDC5}"/>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463019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AE19F-97F2-1F30-3874-E2EAB94733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8C895F-8E24-9EAD-AE3B-57E1E064D6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4E0164-25CD-C84E-9A5C-3B8E7FD31C47}"/>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4B1874E7-4765-8ADD-BB29-BA5705787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BFD6C-83A8-158E-1875-0B6F1BF53A1C}"/>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310787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88E74E-0FFF-97FF-235A-C9603818F4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B05253-CC27-6AC5-EC5D-A19399B234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8D93AD-C24F-2169-C039-84468BD6A00F}"/>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D2A5DA55-D217-EC3E-51A9-6FBCE1F5A5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FC8DEA-A5D7-41FB-5715-85981962D403}"/>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00296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49E1-CBA6-B3BE-EEDA-CCE5C81ACC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DCD8E2-23F5-05D6-E815-CEE28693A0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D0E8A-4B57-1E35-1113-C663CF7CD355}"/>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C95D91FA-56D1-2D2D-1951-20FE77F433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8B138E-8FF4-9178-3863-A4F466FC6AB9}"/>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15836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9C5FF-297C-71D3-6314-0D357A6859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CE2F73-6CA7-6898-EA66-63AC49786C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FDB647-994F-B875-3953-DBD9AE9AE7BB}"/>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82F87A36-46FD-2146-98EC-64FC82892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B6854-736A-DA58-C138-55E318F4700C}"/>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740426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1CB8-1DB6-E746-6663-99F880BF67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77BBAF-42F7-DAA6-8112-5295F8D196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DFEDC6-FB75-A2B2-AC8A-503BB731BE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02C690-A483-7FFD-1FF0-B7D3D494AAAA}"/>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DAC1E851-BDBD-4346-8683-DB5B8BE420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F38DA2-DBE1-1E71-88D9-456BF76B213B}"/>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631223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E5891-0547-0CD2-9EFD-5622D34CA6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757AA7-2BDD-7BDB-571E-462C7CE34B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A0763-2A75-E240-0FCE-7509BC01B2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15420D-D0BD-1EEA-EA27-6DEEFFBCAD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F21D05-9B9E-6A12-A64D-4C1310087F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1D3921-3550-44E1-6EE1-D010D8BC100E}"/>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8" name="Footer Placeholder 7">
            <a:extLst>
              <a:ext uri="{FF2B5EF4-FFF2-40B4-BE49-F238E27FC236}">
                <a16:creationId xmlns:a16="http://schemas.microsoft.com/office/drawing/2014/main" id="{86643173-0C49-C088-ACC5-0682315D5F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D77285-71E2-6C2F-69F2-746CA95CC2D5}"/>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1635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9999A-4EDF-0E84-6F57-773DD8A636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1D3662-8DBC-398E-192B-B211530855F4}"/>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4" name="Footer Placeholder 3">
            <a:extLst>
              <a:ext uri="{FF2B5EF4-FFF2-40B4-BE49-F238E27FC236}">
                <a16:creationId xmlns:a16="http://schemas.microsoft.com/office/drawing/2014/main" id="{65C63519-F1DD-4B96-560E-E153ECE3E6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149D26-1F0E-EF57-01CB-A25B84EC7490}"/>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402630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2A859-AEDB-A435-5D50-41849FCDC3B0}"/>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3" name="Footer Placeholder 2">
            <a:extLst>
              <a:ext uri="{FF2B5EF4-FFF2-40B4-BE49-F238E27FC236}">
                <a16:creationId xmlns:a16="http://schemas.microsoft.com/office/drawing/2014/main" id="{3A4A5C6D-9702-2DF5-CD73-83801A9DC6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B9CED5-0E8D-29AF-AE57-3610D28B7F21}"/>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67397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BC85-5A80-533A-E0EF-11E3F28DA2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4B8254-BC70-B104-C13E-95192DA4A6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4F6875-9511-13D5-F44D-093AD2FE1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C234C-2D08-3B2B-6B5C-EE4F9F031819}"/>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0E352296-F4C5-23C8-DE13-268D8DDF6D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51233-4386-A410-584B-B1E3410166AD}"/>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02498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C0AF-B482-F697-40BE-DF0F16EC54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A911E3-53AD-364D-C437-E3CC6FDB14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E67878-5D40-25DB-13F8-C5740261C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F4BA1B-100F-9505-216B-83DFE11C51C4}"/>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FEB4D1D7-84CE-09DE-335C-DA61F19F2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BD6E5F-4637-F4C0-87F6-F64207B2711E}"/>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47170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45D6C8-F1F0-CFB8-3869-0E7F8FC943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A77030-D77D-11C0-47A4-93C8D99DF7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797626-6391-5A62-7A11-CDC0481D7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3305701E-2F9E-1BC2-DC49-8D241CBFC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AD7E6F-161B-9D7E-F754-D4E9669DA3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63A48-8F19-4340-B592-D6814FF17B57}" type="slidenum">
              <a:rPr lang="en-US" smtClean="0"/>
              <a:t>‹#›</a:t>
            </a:fld>
            <a:endParaRPr lang="en-US"/>
          </a:p>
        </p:txBody>
      </p:sp>
    </p:spTree>
    <p:extLst>
      <p:ext uri="{BB962C8B-B14F-4D97-AF65-F5344CB8AC3E}">
        <p14:creationId xmlns:p14="http://schemas.microsoft.com/office/powerpoint/2010/main" val="310421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32B4D9F-464E-CDF7-3F9B-AAA036B8C16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57200" y="609600"/>
            <a:ext cx="11277600" cy="5638800"/>
          </a:xfrm>
          <a:prstGeom prst="rect">
            <a:avLst/>
          </a:prstGeom>
        </p:spPr>
      </p:pic>
    </p:spTree>
    <p:extLst>
      <p:ext uri="{BB962C8B-B14F-4D97-AF65-F5344CB8AC3E}">
        <p14:creationId xmlns:p14="http://schemas.microsoft.com/office/powerpoint/2010/main" val="2382787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172</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Raleway</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Stack</dc:creator>
  <cp:lastModifiedBy>Laura Stack</cp:lastModifiedBy>
  <cp:revision>32</cp:revision>
  <dcterms:created xsi:type="dcterms:W3CDTF">2025-02-07T14:43:42Z</dcterms:created>
  <dcterms:modified xsi:type="dcterms:W3CDTF">2025-07-16T16:38:23Z</dcterms:modified>
</cp:coreProperties>
</file>